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F68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1000"/>
              </a:spcAft>
            </a:pPr>
            <a:r>
              <a:rPr sz="4000" b="1">
                <a:solidFill>
                  <a:srgbClr val="D6D6D6"/>
                </a:solidFill>
                <a:latin typeface="Segoe UI"/>
              </a:rPr>
              <a:t>Your incident log already knows</a:t>
            </a:r>
          </a:p>
          <a:p>
            <a:pPr algn="l">
              <a:spcAft>
                <a:spcPts val="1000"/>
              </a:spcAft>
            </a:pPr>
            <a:r>
              <a:rPr sz="4000" b="1">
                <a:solidFill>
                  <a:srgbClr val="E07840"/>
                </a:solidFill>
                <a:latin typeface="Segoe UI"/>
              </a:rPr>
              <a:t>why you go down.</a:t>
            </a:r>
          </a:p>
          <a:p>
            <a:pPr algn="l">
              <a:spcAft>
                <a:spcPts val="1000"/>
              </a:spcAft>
            </a:pPr>
            <a:r>
              <a:rPr sz="2000" b="0">
                <a:solidFill>
                  <a:srgbClr val="888888"/>
                </a:solidFill>
                <a:latin typeface="Segoe UI"/>
              </a:rPr>
              <a:t>We help it speak — with statistics, not guesses.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512064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D6D6D6"/>
                </a:solidFill>
                <a:latin typeface="Segoe UI"/>
              </a:rPr>
              <a:t>OpsLab — Reliability &amp; Incident Analytics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888888"/>
                </a:solidFill>
                <a:latin typeface="Segoe UI"/>
              </a:rPr>
              <a:t>Vadim Ale  ·  opslab.consulting  ·  @OpsLaboratory_bot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502920"/>
            <a:ext cx="640080" cy="50800"/>
          </a:xfrm>
          <a:prstGeom prst="rect">
            <a:avLst/>
          </a:prstGeom>
          <a:solidFill>
            <a:srgbClr val="CF68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E07840"/>
                </a:solidFill>
                <a:latin typeface="Segoe UI"/>
              </a:rPr>
              <a:t>WHO READS YOUR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12471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>
                <a:solidFill>
                  <a:srgbClr val="D6D6D6"/>
                </a:solidFill>
                <a:latin typeface="Segoe UI"/>
              </a:rPr>
              <a:t>Built by an operations veteran, not a data-science tourist.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6766560" cy="3291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1200"/>
              </a:spcAft>
            </a:pPr>
            <a:r>
              <a:rPr sz="2000" b="1">
                <a:solidFill>
                  <a:srgbClr val="D6D6D6"/>
                </a:solidFill>
                <a:latin typeface="Segoe UI"/>
              </a:rPr>
              <a:t>Vadim Ale — founder of OpsLab.</a:t>
            </a:r>
          </a:p>
          <a:p>
            <a:pPr algn="l">
              <a:spcAft>
                <a:spcPts val="1200"/>
              </a:spcAft>
            </a:pPr>
            <a:r>
              <a:rPr sz="600" b="0">
                <a:solidFill>
                  <a:srgbClr val="D6D6D6"/>
                </a:solidFill>
                <a:latin typeface="Segoe UI"/>
              </a:rPr>
              <a:t/>
            </a:r>
          </a:p>
          <a:p>
            <a:pPr algn="l">
              <a:spcAft>
                <a:spcPts val="1200"/>
              </a:spcAft>
            </a:pPr>
            <a:r>
              <a:rPr sz="1700" b="0">
                <a:solidFill>
                  <a:srgbClr val="D6D6D6"/>
                </a:solidFill>
                <a:latin typeface="Segoe UI"/>
              </a:rPr>
              <a:t>20+ years in IT operations: NOC (network operations center), ITIL processes, incident management.</a:t>
            </a:r>
          </a:p>
          <a:p>
            <a:pPr algn="l">
              <a:spcAft>
                <a:spcPts val="1200"/>
              </a:spcAft>
            </a:pPr>
            <a:r>
              <a:rPr sz="1700" b="0">
                <a:solidFill>
                  <a:srgbClr val="D6D6D6"/>
                </a:solidFill>
                <a:latin typeface="Segoe UI"/>
              </a:rPr>
              <a:t>Ran operations in telecom and banking — environments where downtime is measured and punished.</a:t>
            </a:r>
          </a:p>
          <a:p>
            <a:pPr algn="l">
              <a:spcAft>
                <a:spcPts val="1200"/>
              </a:spcAft>
            </a:pPr>
            <a:r>
              <a:rPr sz="1700" b="0">
                <a:solidFill>
                  <a:srgbClr val="D6D6D6"/>
                </a:solidFill>
                <a:latin typeface="Segoe UI"/>
              </a:rPr>
              <a:t>OpsLab automates the analysis I used to do by hand for two decades.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680960" y="2194560"/>
            <a:ext cx="3931920" cy="3291840"/>
          </a:xfrm>
          <a:prstGeom prst="roundRect">
            <a:avLst>
              <a:gd name="adj" fmla="val 6000"/>
            </a:avLst>
          </a:prstGeom>
          <a:solidFill>
            <a:srgbClr val="0D1226"/>
          </a:solidFill>
          <a:ln w="12700">
            <a:solidFill>
              <a:srgbClr val="1C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955279" y="2468880"/>
            <a:ext cx="338328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1000"/>
              </a:spcAft>
            </a:pPr>
            <a:r>
              <a:rPr sz="1200" b="1">
                <a:solidFill>
                  <a:srgbClr val="E07840"/>
                </a:solidFill>
                <a:latin typeface="Segoe UI"/>
              </a:rPr>
              <a:t>WHY IT MATTERS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D6D6D6"/>
                </a:solidFill>
                <a:latin typeface="Segoe UI"/>
              </a:rPr>
              <a:t>Statistics finds the pattern.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D6D6D6"/>
                </a:solidFill>
                <a:latin typeface="Segoe UI"/>
              </a:rPr>
              <a:t>Operations experience tells you what it means and what to do on Monday morning.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46520"/>
            <a:ext cx="5486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CF6829"/>
                </a:solidFill>
                <a:latin typeface="Segoe UI"/>
              </a:rPr>
              <a:t>OpsLab</a:t>
            </a:r>
            <a:r>
              <a:rPr sz="1100" b="0">
                <a:solidFill>
                  <a:srgbClr val="888888"/>
                </a:solidFill>
                <a:latin typeface="Segoe UI"/>
              </a:rPr>
              <a:t>  ·  opslab.consulting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46520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888888"/>
                </a:solidFill>
                <a:latin typeface="Segoe U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502920"/>
            <a:ext cx="640080" cy="50800"/>
          </a:xfrm>
          <a:prstGeom prst="rect">
            <a:avLst/>
          </a:prstGeom>
          <a:solidFill>
            <a:srgbClr val="CF68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E07840"/>
                </a:solidFill>
                <a:latin typeface="Segoe UI"/>
              </a:rPr>
              <a:t>ZERO FRICTION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12471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>
                <a:solidFill>
                  <a:srgbClr val="D6D6D6"/>
                </a:solidFill>
                <a:latin typeface="Segoe UI"/>
              </a:rPr>
              <a:t>No agents. No access to your systems. No preparation.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2103120"/>
            <a:ext cx="502920" cy="502920"/>
          </a:xfrm>
          <a:prstGeom prst="ellipse">
            <a:avLst/>
          </a:prstGeom>
          <a:solidFill>
            <a:srgbClr val="CF68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080C18"/>
                </a:solidFill>
                <a:latin typeface="Segoe U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2130552"/>
            <a:ext cx="100584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0">
                <a:solidFill>
                  <a:srgbClr val="D6D6D6"/>
                </a:solidFill>
                <a:latin typeface="Segoe UI"/>
              </a:rPr>
              <a:t>Export your incident log as a file (CSV, Excel — as is, messy is fine).</a:t>
            </a:r>
          </a:p>
        </p:txBody>
      </p:sp>
      <p:sp>
        <p:nvSpPr>
          <p:cNvPr id="7" name="Oval 6"/>
          <p:cNvSpPr/>
          <p:nvPr/>
        </p:nvSpPr>
        <p:spPr>
          <a:xfrm>
            <a:off x="640080" y="2971800"/>
            <a:ext cx="502920" cy="502920"/>
          </a:xfrm>
          <a:prstGeom prst="ellipse">
            <a:avLst/>
          </a:prstGeom>
          <a:solidFill>
            <a:srgbClr val="CF68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080C18"/>
                </a:solidFill>
                <a:latin typeface="Segoe U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17320" y="2999232"/>
            <a:ext cx="100584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0">
                <a:solidFill>
                  <a:srgbClr val="D6D6D6"/>
                </a:solidFill>
                <a:latin typeface="Segoe UI"/>
              </a:rPr>
              <a:t>Send it to the Telegram bot. IP addresses and emails are masked automatically.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3840479"/>
            <a:ext cx="502920" cy="502920"/>
          </a:xfrm>
          <a:prstGeom prst="ellipse">
            <a:avLst/>
          </a:prstGeom>
          <a:solidFill>
            <a:srgbClr val="CF68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080C18"/>
                </a:solidFill>
                <a:latin typeface="Segoe UI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3867911"/>
            <a:ext cx="100584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0">
                <a:solidFill>
                  <a:srgbClr val="D6D6D6"/>
                </a:solidFill>
                <a:latin typeface="Segoe UI"/>
              </a:rPr>
              <a:t>Get a PDF report — typically in under an hour.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892040"/>
            <a:ext cx="1106424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>
                <a:solidFill>
                  <a:srgbClr val="D6D6D6"/>
                </a:solidFill>
                <a:latin typeface="Segoe UI"/>
              </a:rPr>
              <a:t>Start free: </a:t>
            </a:r>
            <a:r>
              <a:rPr sz="1700" b="0">
                <a:solidFill>
                  <a:srgbClr val="D6D6D6"/>
                </a:solidFill>
                <a:latin typeface="Segoe UI"/>
              </a:rPr>
              <a:t>a free health snapshot of your incidents shows what deeper analysis would find. </a:t>
            </a:r>
          </a:p>
          <a:p>
            <a:pPr algn="l">
              <a:spcAft>
                <a:spcPts val="800"/>
              </a:spcAft>
            </a:pPr>
            <a:r>
              <a:rPr sz="1500" b="0">
                <a:solidFill>
                  <a:srgbClr val="888888"/>
                </a:solidFill>
                <a:latin typeface="Segoe UI"/>
              </a:rPr>
              <a:t>Paid tiers (Base / Granular) add depth: clustering, forecasts, co-failure links, cross-checked conclusions.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46520"/>
            <a:ext cx="5486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CF6829"/>
                </a:solidFill>
                <a:latin typeface="Segoe UI"/>
              </a:rPr>
              <a:t>OpsLab</a:t>
            </a:r>
            <a:r>
              <a:rPr sz="1100" b="0">
                <a:solidFill>
                  <a:srgbClr val="888888"/>
                </a:solidFill>
                <a:latin typeface="Segoe UI"/>
              </a:rPr>
              <a:t>  ·  opslab.consulting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0" y="6446520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888888"/>
                </a:solidFill>
                <a:latin typeface="Segoe U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F68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18872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800"/>
              </a:spcAft>
            </a:pPr>
            <a:r>
              <a:rPr sz="3600" b="1">
                <a:solidFill>
                  <a:srgbClr val="D6D6D6"/>
                </a:solidFill>
                <a:latin typeface="Segoe UI"/>
              </a:rPr>
              <a:t>See what your logs already know.</a:t>
            </a:r>
          </a:p>
          <a:p>
            <a:pPr algn="l">
              <a:spcAft>
                <a:spcPts val="800"/>
              </a:spcAft>
            </a:pPr>
            <a:r>
              <a:rPr sz="1800" b="0">
                <a:solidFill>
                  <a:srgbClr val="888888"/>
                </a:solidFill>
                <a:latin typeface="Segoe UI"/>
              </a:rPr>
              <a:t>Three ways to start — pick the easiest one.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926080"/>
            <a:ext cx="3474720" cy="2377440"/>
          </a:xfrm>
          <a:prstGeom prst="roundRect">
            <a:avLst>
              <a:gd name="adj" fmla="val 6000"/>
            </a:avLst>
          </a:prstGeom>
          <a:solidFill>
            <a:srgbClr val="0D1226"/>
          </a:solidFill>
          <a:ln w="12700">
            <a:solidFill>
              <a:srgbClr val="CF682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3200400"/>
            <a:ext cx="29260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E07840"/>
                </a:solidFill>
                <a:latin typeface="Segoe UI"/>
              </a:rPr>
              <a:t>TRY THE BOT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3657600"/>
            <a:ext cx="292608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D6D6D6"/>
                </a:solidFill>
                <a:latin typeface="Segoe UI"/>
              </a:rPr>
              <a:t>@OpsLaboratory_bot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4297680"/>
            <a:ext cx="29260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>
                <a:solidFill>
                  <a:srgbClr val="888888"/>
                </a:solidFill>
                <a:latin typeface="Segoe UI"/>
              </a:rPr>
              <a:t>Send a log file, get a free snapshot in ~5 minutes.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0" y="2926080"/>
            <a:ext cx="3474720" cy="2377440"/>
          </a:xfrm>
          <a:prstGeom prst="roundRect">
            <a:avLst>
              <a:gd name="adj" fmla="val 6000"/>
            </a:avLst>
          </a:prstGeom>
          <a:solidFill>
            <a:srgbClr val="0D1226"/>
          </a:solidFill>
          <a:ln w="12700">
            <a:solidFill>
              <a:srgbClr val="1C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46320" y="3200400"/>
            <a:ext cx="29260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E07840"/>
                </a:solidFill>
                <a:latin typeface="Segoe UI"/>
              </a:rPr>
              <a:t>READ MORE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46320" y="3657600"/>
            <a:ext cx="292608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D6D6D6"/>
                </a:solidFill>
                <a:latin typeface="Segoe UI"/>
              </a:rPr>
              <a:t>opslab.consulting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20" y="4297680"/>
            <a:ext cx="29260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>
                <a:solidFill>
                  <a:srgbClr val="888888"/>
                </a:solidFill>
                <a:latin typeface="Segoe UI"/>
              </a:rPr>
              <a:t>Methods, sample report, tiers — all public.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321040" y="2926080"/>
            <a:ext cx="3474720" cy="2377440"/>
          </a:xfrm>
          <a:prstGeom prst="roundRect">
            <a:avLst>
              <a:gd name="adj" fmla="val 6000"/>
            </a:avLst>
          </a:prstGeom>
          <a:solidFill>
            <a:srgbClr val="0D1226"/>
          </a:solidFill>
          <a:ln w="12700">
            <a:solidFill>
              <a:srgbClr val="1C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595360" y="3200400"/>
            <a:ext cx="29260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E07840"/>
                </a:solidFill>
                <a:latin typeface="Segoe UI"/>
              </a:rPr>
              <a:t>TALK TO 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95360" y="3657600"/>
            <a:ext cx="292608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D6D6D6"/>
                </a:solidFill>
                <a:latin typeface="Segoe UI"/>
              </a:rPr>
              <a:t>t.me/opslaboratory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95360" y="4297680"/>
            <a:ext cx="29260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>
                <a:solidFill>
                  <a:srgbClr val="888888"/>
                </a:solidFill>
                <a:latin typeface="Segoe UI"/>
              </a:rPr>
              <a:t>Direct line: describe your case, I will answer personally.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76072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888888"/>
                </a:solidFill>
                <a:latin typeface="Segoe UI"/>
              </a:rPr>
              <a:t>OpsLab · Reliability &amp; Incident Analytics · Vadim Ale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502920"/>
            <a:ext cx="640080" cy="50800"/>
          </a:xfrm>
          <a:prstGeom prst="rect">
            <a:avLst/>
          </a:prstGeom>
          <a:solidFill>
            <a:srgbClr val="CF68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E07840"/>
                </a:solidFill>
                <a:latin typeface="Segoe UI"/>
              </a:rPr>
              <a:t>THE BLIND SPOT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12471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>
                <a:solidFill>
                  <a:srgbClr val="D6D6D6"/>
                </a:solidFill>
                <a:latin typeface="Segoe UI"/>
              </a:rPr>
              <a:t>Your team reads incidents one by one. Patterns live in the whole set.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103120"/>
            <a:ext cx="5394960" cy="3108960"/>
          </a:xfrm>
          <a:prstGeom prst="roundRect">
            <a:avLst>
              <a:gd name="adj" fmla="val 6000"/>
            </a:avLst>
          </a:prstGeom>
          <a:solidFill>
            <a:srgbClr val="0D1226"/>
          </a:solidFill>
          <a:ln w="12700">
            <a:solidFill>
              <a:srgbClr val="1C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377440"/>
            <a:ext cx="46634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888888"/>
                </a:solidFill>
                <a:latin typeface="Segoe UI"/>
              </a:rPr>
              <a:t>What a human sees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017520"/>
            <a:ext cx="466344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800"/>
              </a:spcAft>
            </a:pPr>
            <a:r>
              <a:rPr sz="1600" b="0">
                <a:solidFill>
                  <a:srgbClr val="888888"/>
                </a:solidFill>
                <a:latin typeface="Segoe UI"/>
              </a:rPr>
              <a:t>A list of tickets.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888888"/>
                </a:solidFill>
                <a:latin typeface="Segoe UI"/>
              </a:rPr>
              <a:t>Each one looks random.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888888"/>
                </a:solidFill>
                <a:latin typeface="Segoe UI"/>
              </a:rPr>
              <a:t>The loud ones get attention.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59" y="2103120"/>
            <a:ext cx="5394960" cy="3108960"/>
          </a:xfrm>
          <a:prstGeom prst="roundRect">
            <a:avLst>
              <a:gd name="adj" fmla="val 6000"/>
            </a:avLst>
          </a:prstGeom>
          <a:solidFill>
            <a:srgbClr val="111A32"/>
          </a:solidFill>
          <a:ln w="12700">
            <a:solidFill>
              <a:srgbClr val="1C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75119" y="2377440"/>
            <a:ext cx="46634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E07840"/>
                </a:solidFill>
                <a:latin typeface="Segoe UI"/>
              </a:rPr>
              <a:t>What statistics sees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5119" y="3017520"/>
            <a:ext cx="466344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800"/>
              </a:spcAft>
            </a:pPr>
            <a:r>
              <a:rPr sz="1600" b="0">
                <a:solidFill>
                  <a:srgbClr val="D6D6D6"/>
                </a:solidFill>
                <a:latin typeface="Segoe UI"/>
              </a:rPr>
              <a:t>A distribution.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D6D6D6"/>
                </a:solidFill>
                <a:latin typeface="Segoe UI"/>
              </a:rPr>
              <a:t>Hidden rhythms, clusters,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D6D6D6"/>
                </a:solidFill>
                <a:latin typeface="Segoe UI"/>
              </a:rPr>
              <a:t>a few incidents eating most downtime.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5577840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0">
                <a:solidFill>
                  <a:srgbClr val="D6D6D6"/>
                </a:solidFill>
                <a:latin typeface="Segoe UI"/>
              </a:rPr>
              <a:t>Nobody has time to run real statistics on their own logs. That is the gap we close.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46520"/>
            <a:ext cx="5486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CF6829"/>
                </a:solidFill>
                <a:latin typeface="Segoe UI"/>
              </a:rPr>
              <a:t>OpsLab</a:t>
            </a:r>
            <a:r>
              <a:rPr sz="1100" b="0">
                <a:solidFill>
                  <a:srgbClr val="888888"/>
                </a:solidFill>
                <a:latin typeface="Segoe UI"/>
              </a:rPr>
              <a:t>  ·  opslab.consulting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0" y="6446520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888888"/>
                </a:solidFill>
                <a:latin typeface="Segoe U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502920"/>
            <a:ext cx="640080" cy="50800"/>
          </a:xfrm>
          <a:prstGeom prst="rect">
            <a:avLst/>
          </a:prstGeom>
          <a:solidFill>
            <a:srgbClr val="CF68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E07840"/>
                </a:solidFill>
                <a:latin typeface="Segoe UI"/>
              </a:rPr>
              <a:t>THE INDUSTRY PICTURE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12471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>
                <a:solidFill>
                  <a:srgbClr val="D6D6D6"/>
                </a:solidFill>
                <a:latin typeface="Segoe UI"/>
              </a:rPr>
              <a:t>Most outages are not bad luck. They repeat, and they are preventable.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103120"/>
            <a:ext cx="3566160" cy="3291840"/>
          </a:xfrm>
          <a:prstGeom prst="roundRect">
            <a:avLst>
              <a:gd name="adj" fmla="val 6000"/>
            </a:avLst>
          </a:prstGeom>
          <a:solidFill>
            <a:srgbClr val="0D1226"/>
          </a:solidFill>
          <a:ln w="12700">
            <a:solidFill>
              <a:srgbClr val="1C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377440"/>
            <a:ext cx="301752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3600" b="1">
                <a:solidFill>
                  <a:srgbClr val="E07840"/>
                </a:solidFill>
                <a:latin typeface="Segoe UI"/>
              </a:rPr>
              <a:t>~40%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657600"/>
            <a:ext cx="301752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0">
                <a:solidFill>
                  <a:srgbClr val="D6D6D6"/>
                </a:solidFill>
                <a:latin typeface="Segoe UI"/>
              </a:rPr>
              <a:t>of major outages involve human error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846320"/>
            <a:ext cx="30175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>
                <a:solidFill>
                  <a:srgbClr val="888888"/>
                </a:solidFill>
                <a:latin typeface="Segoe UI"/>
              </a:rPr>
              <a:t>Uptime Institute, Annual Outage Analysis 2023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89120" y="2103120"/>
            <a:ext cx="3566160" cy="3291840"/>
          </a:xfrm>
          <a:prstGeom prst="roundRect">
            <a:avLst>
              <a:gd name="adj" fmla="val 6000"/>
            </a:avLst>
          </a:prstGeom>
          <a:solidFill>
            <a:srgbClr val="0D1226"/>
          </a:solidFill>
          <a:ln w="12700">
            <a:solidFill>
              <a:srgbClr val="1C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63440" y="2377440"/>
            <a:ext cx="301752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3600" b="1">
                <a:solidFill>
                  <a:srgbClr val="E07840"/>
                </a:solidFill>
                <a:latin typeface="Segoe UI"/>
              </a:rPr>
              <a:t>2/3+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63440" y="3657600"/>
            <a:ext cx="301752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0">
                <a:solidFill>
                  <a:srgbClr val="D6D6D6"/>
                </a:solidFill>
                <a:latin typeface="Segoe UI"/>
              </a:rPr>
              <a:t>of outages are judged preventable by operators themselves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40" y="4846320"/>
            <a:ext cx="30175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>
                <a:solidFill>
                  <a:srgbClr val="888888"/>
                </a:solidFill>
                <a:latin typeface="Segoe UI"/>
              </a:rPr>
              <a:t>Uptime Institute, Annual Outage Analysis 2023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0" y="2103120"/>
            <a:ext cx="3566160" cy="3291840"/>
          </a:xfrm>
          <a:prstGeom prst="roundRect">
            <a:avLst>
              <a:gd name="adj" fmla="val 6000"/>
            </a:avLst>
          </a:prstGeom>
          <a:solidFill>
            <a:srgbClr val="0D1226"/>
          </a:solidFill>
          <a:ln w="12700">
            <a:solidFill>
              <a:srgbClr val="1C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503920" y="2377440"/>
            <a:ext cx="301752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3600" b="1">
                <a:solidFill>
                  <a:srgbClr val="E07840"/>
                </a:solidFill>
                <a:latin typeface="Segoe UI"/>
              </a:rPr>
              <a:t>Hours,</a:t>
            </a:r>
          </a:p>
          <a:p>
            <a:pPr algn="l">
              <a:spcAft>
                <a:spcPts val="0"/>
              </a:spcAft>
            </a:pPr>
            <a:r>
              <a:rPr sz="3600" b="1">
                <a:solidFill>
                  <a:srgbClr val="E07840"/>
                </a:solidFill>
                <a:latin typeface="Segoe UI"/>
              </a:rPr>
              <a:t>not minutes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03920" y="3657600"/>
            <a:ext cx="301752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0">
                <a:solidFill>
                  <a:srgbClr val="D6D6D6"/>
                </a:solidFill>
                <a:latin typeface="Segoe UI"/>
              </a:rPr>
              <a:t>recovery from major outages keeps getting longer as systems get more complex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03920" y="4846320"/>
            <a:ext cx="30175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>
                <a:solidFill>
                  <a:srgbClr val="888888"/>
                </a:solidFill>
                <a:latin typeface="Segoe UI"/>
              </a:rPr>
              <a:t>industry consensus, SRE reports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715000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0">
                <a:solidFill>
                  <a:srgbClr val="D6D6D6"/>
                </a:solidFill>
                <a:latin typeface="Segoe UI"/>
              </a:rPr>
              <a:t>Preventable means: the signal was already in the data. Someone just had to look for it.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6446520"/>
            <a:ext cx="5486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CF6829"/>
                </a:solidFill>
                <a:latin typeface="Segoe UI"/>
              </a:rPr>
              <a:t>OpsLab</a:t>
            </a:r>
            <a:r>
              <a:rPr sz="1100" b="0">
                <a:solidFill>
                  <a:srgbClr val="888888"/>
                </a:solidFill>
                <a:latin typeface="Segoe UI"/>
              </a:rPr>
              <a:t>  ·  opslab.consulting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247120" y="6446520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888888"/>
                </a:solidFill>
                <a:latin typeface="Segoe U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502920"/>
            <a:ext cx="640080" cy="50800"/>
          </a:xfrm>
          <a:prstGeom prst="rect">
            <a:avLst/>
          </a:prstGeom>
          <a:solidFill>
            <a:srgbClr val="CF68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E07840"/>
                </a:solidFill>
                <a:latin typeface="Segoe UI"/>
              </a:rPr>
              <a:t>QUESTION 1 OF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12471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>
                <a:solidFill>
                  <a:srgbClr val="D6D6D6"/>
                </a:solidFill>
                <a:latin typeface="Segoe UI"/>
              </a:rPr>
              <a:t>Is there a hidden rhythm?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48840"/>
            <a:ext cx="6949440" cy="2926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0">
                <a:solidFill>
                  <a:srgbClr val="D6D6D6"/>
                </a:solidFill>
                <a:latin typeface="Segoe UI"/>
              </a:rPr>
              <a:t>Failures that repeat every 24 hours, every 7 days — or on a strange cycle nobody scheduled.</a:t>
            </a:r>
          </a:p>
          <a:p>
            <a:pPr algn="l">
              <a:spcAft>
                <a:spcPts val="800"/>
              </a:spcAft>
            </a:pPr>
            <a:r>
              <a:rPr sz="800" b="0">
                <a:solidFill>
                  <a:srgbClr val="D6D6D6"/>
                </a:solidFill>
                <a:latin typeface="Segoe UI"/>
              </a:rPr>
              <a:t/>
            </a:r>
          </a:p>
          <a:p>
            <a:pPr algn="l">
              <a:spcAft>
                <a:spcPts val="800"/>
              </a:spcAft>
            </a:pPr>
            <a:r>
              <a:rPr sz="1800" b="0">
                <a:solidFill>
                  <a:srgbClr val="D6D6D6"/>
                </a:solidFill>
                <a:latin typeface="Segoe UI"/>
              </a:rPr>
              <a:t>A backup job, a cron task, a batch load that quietly knocks your service over on a schedule.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0" y="2103120"/>
            <a:ext cx="3840480" cy="3383280"/>
          </a:xfrm>
          <a:prstGeom prst="roundRect">
            <a:avLst>
              <a:gd name="adj" fmla="val 6000"/>
            </a:avLst>
          </a:prstGeom>
          <a:solidFill>
            <a:srgbClr val="111A32"/>
          </a:solidFill>
          <a:ln w="12700">
            <a:solidFill>
              <a:srgbClr val="CF682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0" y="2377440"/>
            <a:ext cx="3291840" cy="2926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1000"/>
              </a:spcAft>
            </a:pPr>
            <a:r>
              <a:rPr sz="1200" b="1">
                <a:solidFill>
                  <a:srgbClr val="E07840"/>
                </a:solidFill>
                <a:latin typeface="Segoe UI"/>
              </a:rPr>
              <a:t>WHAT YOU GET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D6D6D6"/>
                </a:solidFill>
                <a:latin typeface="Segoe UI"/>
              </a:rPr>
              <a:t>the exact period, how strong it is, and a confidence test. If there is no rhythm, the report says so — honestly.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623560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>
                <a:solidFill>
                  <a:srgbClr val="888888"/>
                </a:solidFill>
                <a:latin typeface="Segoe UI"/>
              </a:rPr>
              <a:t>Every finding comes with a significance test. No test passed — no claim made.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46520"/>
            <a:ext cx="5486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CF6829"/>
                </a:solidFill>
                <a:latin typeface="Segoe UI"/>
              </a:rPr>
              <a:t>OpsLab</a:t>
            </a:r>
            <a:r>
              <a:rPr sz="1100" b="0">
                <a:solidFill>
                  <a:srgbClr val="888888"/>
                </a:solidFill>
                <a:latin typeface="Segoe UI"/>
              </a:rPr>
              <a:t>  ·  opslab.consulting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47120" y="6446520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888888"/>
                </a:solidFill>
                <a:latin typeface="Segoe U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502920"/>
            <a:ext cx="640080" cy="50800"/>
          </a:xfrm>
          <a:prstGeom prst="rect">
            <a:avLst/>
          </a:prstGeom>
          <a:solidFill>
            <a:srgbClr val="CF68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E07840"/>
                </a:solidFill>
                <a:latin typeface="Segoe UI"/>
              </a:rPr>
              <a:t>QUESTION 2 OF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12471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>
                <a:solidFill>
                  <a:srgbClr val="D6D6D6"/>
                </a:solidFill>
                <a:latin typeface="Segoe UI"/>
              </a:rPr>
              <a:t>Did it get worse after change X?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48840"/>
            <a:ext cx="6949440" cy="2926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0">
                <a:solidFill>
                  <a:srgbClr val="D6D6D6"/>
                </a:solidFill>
                <a:latin typeface="Segoe UI"/>
              </a:rPr>
              <a:t>You migrated, patched, changed a vendor. Is the difference real, or just noise?</a:t>
            </a:r>
          </a:p>
          <a:p>
            <a:pPr algn="l">
              <a:spcAft>
                <a:spcPts val="800"/>
              </a:spcAft>
            </a:pPr>
            <a:r>
              <a:rPr sz="800" b="0">
                <a:solidFill>
                  <a:srgbClr val="D6D6D6"/>
                </a:solidFill>
                <a:latin typeface="Segoe UI"/>
              </a:rPr>
              <a:t/>
            </a:r>
          </a:p>
          <a:p>
            <a:pPr algn="l">
              <a:spcAft>
                <a:spcPts val="800"/>
              </a:spcAft>
            </a:pPr>
            <a:r>
              <a:rPr sz="1800" b="0">
                <a:solidFill>
                  <a:srgbClr val="D6D6D6"/>
                </a:solidFill>
                <a:latin typeface="Segoe UI"/>
              </a:rPr>
              <a:t>Teams argue about this for weeks. A statistical test answers it in one number (p-value).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0" y="2103120"/>
            <a:ext cx="3840480" cy="3383280"/>
          </a:xfrm>
          <a:prstGeom prst="roundRect">
            <a:avLst>
              <a:gd name="adj" fmla="val 6000"/>
            </a:avLst>
          </a:prstGeom>
          <a:solidFill>
            <a:srgbClr val="111A32"/>
          </a:solidFill>
          <a:ln w="12700">
            <a:solidFill>
              <a:srgbClr val="CF682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0" y="2377440"/>
            <a:ext cx="3291840" cy="2926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1000"/>
              </a:spcAft>
            </a:pPr>
            <a:r>
              <a:rPr sz="1200" b="1">
                <a:solidFill>
                  <a:srgbClr val="E07840"/>
                </a:solidFill>
                <a:latin typeface="Segoe UI"/>
              </a:rPr>
              <a:t>WHAT YOU GET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D6D6D6"/>
                </a:solidFill>
                <a:latin typeface="Segoe UI"/>
              </a:rPr>
              <a:t>before/after comparison with significance, effect size, and a plain-language verdict.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623560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>
                <a:solidFill>
                  <a:srgbClr val="888888"/>
                </a:solidFill>
                <a:latin typeface="Segoe UI"/>
              </a:rPr>
              <a:t>Every finding comes with a significance test. No test passed — no claim made.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46520"/>
            <a:ext cx="5486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CF6829"/>
                </a:solidFill>
                <a:latin typeface="Segoe UI"/>
              </a:rPr>
              <a:t>OpsLab</a:t>
            </a:r>
            <a:r>
              <a:rPr sz="1100" b="0">
                <a:solidFill>
                  <a:srgbClr val="888888"/>
                </a:solidFill>
                <a:latin typeface="Segoe UI"/>
              </a:rPr>
              <a:t>  ·  opslab.consulting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47120" y="6446520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888888"/>
                </a:solidFill>
                <a:latin typeface="Segoe U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502920"/>
            <a:ext cx="640080" cy="50800"/>
          </a:xfrm>
          <a:prstGeom prst="rect">
            <a:avLst/>
          </a:prstGeom>
          <a:solidFill>
            <a:srgbClr val="CF68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E07840"/>
                </a:solidFill>
                <a:latin typeface="Segoe UI"/>
              </a:rPr>
              <a:t>QUESTION 3 OF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12471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>
                <a:solidFill>
                  <a:srgbClr val="D6D6D6"/>
                </a:solidFill>
                <a:latin typeface="Segoe UI"/>
              </a:rPr>
              <a:t>Do 200 incidents boil down to 3 types?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48840"/>
            <a:ext cx="6949440" cy="2926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0">
                <a:solidFill>
                  <a:srgbClr val="D6D6D6"/>
                </a:solidFill>
                <a:latin typeface="Segoe UI"/>
              </a:rPr>
              <a:t>Clustering groups incidents by time-of-day, duration and behavior — not by ticket category.</a:t>
            </a:r>
          </a:p>
          <a:p>
            <a:pPr algn="l">
              <a:spcAft>
                <a:spcPts val="800"/>
              </a:spcAft>
            </a:pPr>
            <a:r>
              <a:rPr sz="800" b="0">
                <a:solidFill>
                  <a:srgbClr val="D6D6D6"/>
                </a:solidFill>
                <a:latin typeface="Segoe UI"/>
              </a:rPr>
              <a:t/>
            </a:r>
          </a:p>
          <a:p>
            <a:pPr algn="l">
              <a:spcAft>
                <a:spcPts val="800"/>
              </a:spcAft>
            </a:pPr>
            <a:r>
              <a:rPr sz="1800" b="0">
                <a:solidFill>
                  <a:srgbClr val="D6D6D6"/>
                </a:solidFill>
                <a:latin typeface="Segoe UI"/>
              </a:rPr>
              <a:t>Categories are what people typed in a hurry. Clusters are what actually happened.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0" y="2103120"/>
            <a:ext cx="3840480" cy="3383280"/>
          </a:xfrm>
          <a:prstGeom prst="roundRect">
            <a:avLst>
              <a:gd name="adj" fmla="val 6000"/>
            </a:avLst>
          </a:prstGeom>
          <a:solidFill>
            <a:srgbClr val="111A32"/>
          </a:solidFill>
          <a:ln w="12700">
            <a:solidFill>
              <a:srgbClr val="CF682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0" y="2377440"/>
            <a:ext cx="3291840" cy="2926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1000"/>
              </a:spcAft>
            </a:pPr>
            <a:r>
              <a:rPr sz="1200" b="1">
                <a:solidFill>
                  <a:srgbClr val="E07840"/>
                </a:solidFill>
                <a:latin typeface="Segoe UI"/>
              </a:rPr>
              <a:t>WHAT YOU GET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D6D6D6"/>
                </a:solidFill>
                <a:latin typeface="Segoe UI"/>
              </a:rPr>
              <a:t>2–6 real incident families, each with its own profile — so you fix causes, not tickets.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623560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>
                <a:solidFill>
                  <a:srgbClr val="888888"/>
                </a:solidFill>
                <a:latin typeface="Segoe UI"/>
              </a:rPr>
              <a:t>Every finding comes with a significance test. No test passed — no claim made.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46520"/>
            <a:ext cx="5486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CF6829"/>
                </a:solidFill>
                <a:latin typeface="Segoe UI"/>
              </a:rPr>
              <a:t>OpsLab</a:t>
            </a:r>
            <a:r>
              <a:rPr sz="1100" b="0">
                <a:solidFill>
                  <a:srgbClr val="888888"/>
                </a:solidFill>
                <a:latin typeface="Segoe UI"/>
              </a:rPr>
              <a:t>  ·  opslab.consulting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47120" y="6446520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888888"/>
                </a:solidFill>
                <a:latin typeface="Segoe U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502920"/>
            <a:ext cx="640080" cy="50800"/>
          </a:xfrm>
          <a:prstGeom prst="rect">
            <a:avLst/>
          </a:prstGeom>
          <a:solidFill>
            <a:srgbClr val="CF68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E07840"/>
                </a:solidFill>
                <a:latin typeface="Segoe UI"/>
              </a:rPr>
              <a:t>QUESTION 4 OF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12471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>
                <a:solidFill>
                  <a:srgbClr val="D6D6D6"/>
                </a:solidFill>
                <a:latin typeface="Segoe UI"/>
              </a:rPr>
              <a:t>Which incidents eat most of your downtime?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48840"/>
            <a:ext cx="6949440" cy="2926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0">
                <a:solidFill>
                  <a:srgbClr val="D6D6D6"/>
                </a:solidFill>
                <a:latin typeface="Segoe UI"/>
              </a:rPr>
              <a:t>Usually a small share of incidents causes most of the pain (Pareto analysis).</a:t>
            </a:r>
          </a:p>
          <a:p>
            <a:pPr algn="l">
              <a:spcAft>
                <a:spcPts val="800"/>
              </a:spcAft>
            </a:pPr>
            <a:r>
              <a:rPr sz="800" b="0">
                <a:solidFill>
                  <a:srgbClr val="D6D6D6"/>
                </a:solidFill>
                <a:latin typeface="Segoe UI"/>
              </a:rPr>
              <a:t/>
            </a:r>
          </a:p>
          <a:p>
            <a:pPr algn="l">
              <a:spcAft>
                <a:spcPts val="800"/>
              </a:spcAft>
            </a:pPr>
            <a:r>
              <a:rPr sz="1800" b="0">
                <a:solidFill>
                  <a:srgbClr val="D6D6D6"/>
                </a:solidFill>
                <a:latin typeface="Segoe UI"/>
              </a:rPr>
              <a:t>Fixing the top cluster first can remove a large share of downtime with one effort.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0" y="2103120"/>
            <a:ext cx="3840480" cy="3383280"/>
          </a:xfrm>
          <a:prstGeom prst="roundRect">
            <a:avLst>
              <a:gd name="adj" fmla="val 6000"/>
            </a:avLst>
          </a:prstGeom>
          <a:solidFill>
            <a:srgbClr val="111A32"/>
          </a:solidFill>
          <a:ln w="12700">
            <a:solidFill>
              <a:srgbClr val="CF682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0" y="2377440"/>
            <a:ext cx="3291840" cy="2926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1000"/>
              </a:spcAft>
            </a:pPr>
            <a:r>
              <a:rPr sz="1200" b="1">
                <a:solidFill>
                  <a:srgbClr val="E07840"/>
                </a:solidFill>
                <a:latin typeface="Segoe UI"/>
              </a:rPr>
              <a:t>WHAT YOU GET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D6D6D6"/>
                </a:solidFill>
                <a:latin typeface="Segoe UI"/>
              </a:rPr>
              <a:t>a ranked list — where one fix buys the most uptime — with concentration measured (Gini).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623560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>
                <a:solidFill>
                  <a:srgbClr val="888888"/>
                </a:solidFill>
                <a:latin typeface="Segoe UI"/>
              </a:rPr>
              <a:t>Paid tiers add more: failure forecasts, co-failure links between systems, change-point detection.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46520"/>
            <a:ext cx="5486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CF6829"/>
                </a:solidFill>
                <a:latin typeface="Segoe UI"/>
              </a:rPr>
              <a:t>OpsLab</a:t>
            </a:r>
            <a:r>
              <a:rPr sz="1100" b="0">
                <a:solidFill>
                  <a:srgbClr val="888888"/>
                </a:solidFill>
                <a:latin typeface="Segoe UI"/>
              </a:rPr>
              <a:t>  ·  opslab.consulting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47120" y="6446520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888888"/>
                </a:solidFill>
                <a:latin typeface="Segoe U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502920"/>
            <a:ext cx="640080" cy="50800"/>
          </a:xfrm>
          <a:prstGeom prst="rect">
            <a:avLst/>
          </a:prstGeom>
          <a:solidFill>
            <a:srgbClr val="CF68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E07840"/>
                </a:solidFill>
                <a:latin typeface="Segoe UI"/>
              </a:rPr>
              <a:t>REAL CASE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12471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>
                <a:solidFill>
                  <a:srgbClr val="D6D6D6"/>
                </a:solidFill>
                <a:latin typeface="Segoe UI"/>
              </a:rPr>
              <a:t>Public dataset, real findings: Backblaze drive failures, Q4 2023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65960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0">
                <a:solidFill>
                  <a:srgbClr val="D6D6D6"/>
                </a:solidFill>
                <a:latin typeface="Segoe UI"/>
              </a:rPr>
              <a:t>1,057 disk-failure incidents over 89 days. The bot parsed the file and returned a PDF report.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606040"/>
            <a:ext cx="11064240" cy="914400"/>
          </a:xfrm>
          <a:prstGeom prst="roundRect">
            <a:avLst>
              <a:gd name="adj" fmla="val 6000"/>
            </a:avLst>
          </a:prstGeom>
          <a:solidFill>
            <a:srgbClr val="0D1226"/>
          </a:solidFill>
          <a:ln w="12700">
            <a:solidFill>
              <a:srgbClr val="1C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2715768"/>
            <a:ext cx="164592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800" b="1">
                <a:solidFill>
                  <a:srgbClr val="E07840"/>
                </a:solidFill>
                <a:latin typeface="Segoe UI"/>
              </a:rPr>
              <a:t>217×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51760" y="2697480"/>
            <a:ext cx="868680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350" b="0">
                <a:solidFill>
                  <a:srgbClr val="D6D6D6"/>
                </a:solidFill>
                <a:latin typeface="Segoe UI"/>
              </a:rPr>
              <a:t>Two drive models fail together: after one fails, the other is 217× more likely to fail next (lift=217, conf. 85%). Points to a shared rack/pod.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657600"/>
            <a:ext cx="11064240" cy="914400"/>
          </a:xfrm>
          <a:prstGeom prst="roundRect">
            <a:avLst>
              <a:gd name="adj" fmla="val 6000"/>
            </a:avLst>
          </a:prstGeom>
          <a:solidFill>
            <a:srgbClr val="0D1226"/>
          </a:solidFill>
          <a:ln w="12700">
            <a:solidFill>
              <a:srgbClr val="1C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3767328"/>
            <a:ext cx="164592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800" b="1">
                <a:solidFill>
                  <a:srgbClr val="E07840"/>
                </a:solidFill>
                <a:latin typeface="Segoe UI"/>
              </a:rPr>
              <a:t>−17%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51760" y="3749040"/>
            <a:ext cx="868680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350" b="0">
                <a:solidFill>
                  <a:srgbClr val="D6D6D6"/>
                </a:solidFill>
                <a:latin typeface="Segoe UI"/>
              </a:rPr>
              <a:t>After Dec 1 the failure rate dropped ~17% (p=0.033) — a problem drive series was retired. The data confirmed the fix worked.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4709160"/>
            <a:ext cx="11064240" cy="914400"/>
          </a:xfrm>
          <a:prstGeom prst="roundRect">
            <a:avLst>
              <a:gd name="adj" fmla="val 6000"/>
            </a:avLst>
          </a:prstGeom>
          <a:solidFill>
            <a:srgbClr val="0D1226"/>
          </a:solidFill>
          <a:ln w="12700">
            <a:solidFill>
              <a:srgbClr val="1C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4818888"/>
            <a:ext cx="164592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800" b="1">
                <a:solidFill>
                  <a:srgbClr val="22C55E"/>
                </a:solidFill>
                <a:latin typeface="Segoe UI"/>
              </a:rPr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51760" y="4800600"/>
            <a:ext cx="868680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350" b="0">
                <a:solidFill>
                  <a:srgbClr val="D6D6D6"/>
                </a:solidFill>
                <a:latin typeface="Segoe UI"/>
              </a:rPr>
              <a:t>Hidden cycles found: zero. The engine honestly reported “no periodicity” instead of inventing one.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5897880"/>
            <a:ext cx="11064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888888"/>
                </a:solidFill>
                <a:latin typeface="Segoe UI"/>
              </a:rPr>
              <a:t>Full sample report: </a:t>
            </a:r>
            <a:r>
              <a:rPr sz="1400" b="0">
                <a:solidFill>
                  <a:srgbClr val="E07840"/>
                </a:solidFill>
                <a:latin typeface="Segoe UI"/>
              </a:rPr>
              <a:t>predict.opslab.consulting/static/sample_report_en.pdf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446520"/>
            <a:ext cx="5486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CF6829"/>
                </a:solidFill>
                <a:latin typeface="Segoe UI"/>
              </a:rPr>
              <a:t>OpsLab</a:t>
            </a:r>
            <a:r>
              <a:rPr sz="1100" b="0">
                <a:solidFill>
                  <a:srgbClr val="888888"/>
                </a:solidFill>
                <a:latin typeface="Segoe UI"/>
              </a:rPr>
              <a:t>  ·  opslab.consulting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46520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888888"/>
                </a:solidFill>
                <a:latin typeface="Segoe U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502920"/>
            <a:ext cx="640080" cy="50800"/>
          </a:xfrm>
          <a:prstGeom prst="rect">
            <a:avLst/>
          </a:prstGeom>
          <a:solidFill>
            <a:srgbClr val="CF68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>
                <a:solidFill>
                  <a:srgbClr val="E07840"/>
                </a:solidFill>
                <a:latin typeface="Segoe UI"/>
              </a:rPr>
              <a:t>WHY YOU CAN TRUST THE NUMBERS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12471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>
                <a:solidFill>
                  <a:srgbClr val="D6D6D6"/>
                </a:solidFill>
                <a:latin typeface="Segoe UI"/>
              </a:rPr>
              <a:t>The AI never does the math.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194560"/>
            <a:ext cx="3566160" cy="2926080"/>
          </a:xfrm>
          <a:prstGeom prst="roundRect">
            <a:avLst>
              <a:gd name="adj" fmla="val 6000"/>
            </a:avLst>
          </a:prstGeom>
          <a:solidFill>
            <a:srgbClr val="0D1226"/>
          </a:solidFill>
          <a:ln w="12700">
            <a:solidFill>
              <a:srgbClr val="1C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30175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E07840"/>
                </a:solidFill>
                <a:latin typeface="Segoe UI"/>
              </a:rPr>
              <a:t>1 · Engine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063240"/>
            <a:ext cx="3017520" cy="1920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D6D6D6"/>
                </a:solidFill>
                <a:latin typeface="Segoe UI"/>
              </a:rPr>
              <a:t>A deterministic statistical engine computes every number: p-values, effect sizes, clusters. Same file in — same numbers out. Always.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0" y="2194560"/>
            <a:ext cx="3566160" cy="2926080"/>
          </a:xfrm>
          <a:prstGeom prst="roundRect">
            <a:avLst>
              <a:gd name="adj" fmla="val 6000"/>
            </a:avLst>
          </a:prstGeom>
          <a:solidFill>
            <a:srgbClr val="111A32"/>
          </a:solidFill>
          <a:ln w="12700">
            <a:solidFill>
              <a:srgbClr val="1C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63440" y="2468880"/>
            <a:ext cx="30175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E07840"/>
                </a:solidFill>
                <a:latin typeface="Segoe UI"/>
              </a:rPr>
              <a:t>2 · AI writes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63440" y="3063240"/>
            <a:ext cx="3017520" cy="1920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D6D6D6"/>
                </a:solidFill>
                <a:latin typeface="Segoe UI"/>
              </a:rPr>
              <a:t>The AI only turns verified numbers into readable text. It is a narrator, not an analyst.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0" y="2194560"/>
            <a:ext cx="3566160" cy="2926080"/>
          </a:xfrm>
          <a:prstGeom prst="roundRect">
            <a:avLst>
              <a:gd name="adj" fmla="val 6000"/>
            </a:avLst>
          </a:prstGeom>
          <a:solidFill>
            <a:srgbClr val="0D1226"/>
          </a:solidFill>
          <a:ln w="12700">
            <a:solidFill>
              <a:srgbClr val="1C2B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03920" y="2468880"/>
            <a:ext cx="30175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>
                <a:solidFill>
                  <a:srgbClr val="E07840"/>
                </a:solidFill>
                <a:latin typeface="Segoe UI"/>
              </a:rPr>
              <a:t>3 · Cross-check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03920" y="3063240"/>
            <a:ext cx="3017520" cy="1920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D6D6D6"/>
                </a:solidFill>
                <a:latin typeface="Segoe UI"/>
              </a:rPr>
              <a:t>On paid tiers, an independent AI cross-checks every conclusion against the statistical block. Disagreements are flagged in the report.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486400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0">
                <a:solidFill>
                  <a:srgbClr val="D6D6D6"/>
                </a:solidFill>
                <a:latin typeface="Segoe UI"/>
              </a:rPr>
              <a:t>If the data does not support a finding, the report says “not enough evidence”. </a:t>
            </a:r>
            <a:r>
              <a:rPr sz="1600" b="1">
                <a:solidFill>
                  <a:srgbClr val="E07840"/>
                </a:solidFill>
                <a:latin typeface="Segoe UI"/>
              </a:rPr>
              <a:t>An honest zero beats an invented insight.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6446520"/>
            <a:ext cx="5486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100" b="1">
                <a:solidFill>
                  <a:srgbClr val="CF6829"/>
                </a:solidFill>
                <a:latin typeface="Segoe UI"/>
              </a:rPr>
              <a:t>OpsLab</a:t>
            </a:r>
            <a:r>
              <a:rPr sz="1100" b="0">
                <a:solidFill>
                  <a:srgbClr val="888888"/>
                </a:solidFill>
                <a:latin typeface="Segoe UI"/>
              </a:rPr>
              <a:t>  ·  opslab.consulting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46520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1100" b="0">
                <a:solidFill>
                  <a:srgbClr val="888888"/>
                </a:solidFill>
                <a:latin typeface="Segoe U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